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  <p:sldMasterId id="2147483667" r:id="rId2"/>
    <p:sldMasterId id="2147483679" r:id="rId3"/>
  </p:sldMasterIdLst>
  <p:notesMasterIdLst>
    <p:notesMasterId r:id="rId19"/>
  </p:notesMasterIdLst>
  <p:handoutMasterIdLst>
    <p:handoutMasterId r:id="rId20"/>
  </p:handoutMasterIdLst>
  <p:sldIdLst>
    <p:sldId id="375" r:id="rId4"/>
    <p:sldId id="374" r:id="rId5"/>
    <p:sldId id="376" r:id="rId6"/>
    <p:sldId id="379" r:id="rId7"/>
    <p:sldId id="377" r:id="rId8"/>
    <p:sldId id="396" r:id="rId9"/>
    <p:sldId id="356" r:id="rId10"/>
    <p:sldId id="355" r:id="rId11"/>
    <p:sldId id="370" r:id="rId12"/>
    <p:sldId id="347" r:id="rId13"/>
    <p:sldId id="272" r:id="rId14"/>
    <p:sldId id="345" r:id="rId15"/>
    <p:sldId id="339" r:id="rId16"/>
    <p:sldId id="330" r:id="rId17"/>
    <p:sldId id="365" r:id="rId18"/>
  </p:sldIdLst>
  <p:sldSz cx="12192000" cy="6858000"/>
  <p:notesSz cx="6805613" cy="9944100"/>
  <p:embeddedFontLst>
    <p:embeddedFont>
      <p:font typeface="Overpass" pitchFamily="2" charset="77"/>
      <p:regular r:id="rId21"/>
      <p:bold r:id="rId22"/>
      <p:italic r:id="rId23"/>
      <p:boldItalic r:id="rId24"/>
    </p:embeddedFont>
    <p:embeddedFont>
      <p:font typeface="Roboto" panose="02000000000000000000" pitchFamily="2" charset="0"/>
      <p:regular r:id="rId25"/>
      <p:bold r:id="rId26"/>
      <p:italic r:id="rId27"/>
      <p:boldItalic r:id="rId28"/>
    </p:embeddedFont>
    <p:embeddedFont>
      <p:font typeface="Tahoma" panose="020B0604030504040204" pitchFamily="34" charset="0"/>
      <p:regular r:id="rId29"/>
      <p:bold r:id="rId30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CF5C4"/>
    <a:srgbClr val="F8D727"/>
    <a:srgbClr val="FAF0A7"/>
    <a:srgbClr val="707174"/>
    <a:srgbClr val="3E4D60"/>
    <a:srgbClr val="FEFCF1"/>
    <a:srgbClr val="262626"/>
    <a:srgbClr val="3C4794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3605" autoAdjust="0"/>
  </p:normalViewPr>
  <p:slideViewPr>
    <p:cSldViewPr>
      <p:cViewPr varScale="1">
        <p:scale>
          <a:sx n="106" d="100"/>
          <a:sy n="106" d="100"/>
        </p:scale>
        <p:origin x="184" y="2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15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4451" y="0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4C616A78-38E5-493F-A49B-7D27F526DF3B}" type="datetimeFigureOut">
              <a:rPr lang="de-AT" smtClean="0"/>
              <a:t>07.07.26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45625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4451" y="9445625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EDDB278E-0A0B-40A9-A568-3A6AABA0E46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36219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720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720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74E958A1-1219-434C-8CA8-C1715326AE54}" type="datetimeFigureOut">
              <a:rPr lang="de-AT" smtClean="0"/>
              <a:t>07.07.26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0562" y="4723449"/>
            <a:ext cx="5444490" cy="4474845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45170"/>
            <a:ext cx="2949099" cy="49720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720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C86631A8-6D0C-44ED-8E67-5DDA0E28B84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23853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1265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5837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9685C-984D-BF4F-520F-CED6EA8B3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E7B82E0-5620-DFDD-0413-2B81283C85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914C237-2185-886A-D643-93890C6B66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56B13C5-5723-D686-C0BE-CA29677CFE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02180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9165B-1161-33DB-CC5C-6818B0E8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5AAD0CC-0CA3-6B64-E7BE-28F97472FA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53728BC-B225-A564-C30B-509E7258BC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DCABD6-FE60-C806-86EC-059C5DD501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75092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AE8D7-ACA7-AF99-B74D-1FBFC04F4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5B8A91B-1D23-00D7-C7DB-442E00FB5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A73CC25-7E40-13C0-1D3C-E520D42B52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4F3F716-F54B-3843-5FCF-E762D65029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54652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4A115-CF92-1ED8-DF16-A1EB29292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B962C87-BAA1-BD22-6055-4EC6531EE3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40F75C4-1A68-520B-BE57-F23F75C63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2E975F-FB05-7796-955F-B05DDF6904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6630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43634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159602-0631-14C0-61AE-C49067391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976" y="0"/>
            <a:ext cx="6312024" cy="6473942"/>
          </a:xfrm>
          <a:custGeom>
            <a:avLst/>
            <a:gdLst>
              <a:gd name="connsiteX0" fmla="*/ 311656 w 6312024"/>
              <a:gd name="connsiteY0" fmla="*/ 0 h 6473942"/>
              <a:gd name="connsiteX1" fmla="*/ 6312024 w 6312024"/>
              <a:gd name="connsiteY1" fmla="*/ 0 h 6473942"/>
              <a:gd name="connsiteX2" fmla="*/ 6312024 w 6312024"/>
              <a:gd name="connsiteY2" fmla="*/ 6220170 h 6473942"/>
              <a:gd name="connsiteX3" fmla="*/ 6196649 w 6312024"/>
              <a:gd name="connsiteY3" fmla="*/ 6259209 h 6473942"/>
              <a:gd name="connsiteX4" fmla="*/ 4776318 w 6312024"/>
              <a:gd name="connsiteY4" fmla="*/ 6473942 h 6473942"/>
              <a:gd name="connsiteX5" fmla="*/ 0 w 6312024"/>
              <a:gd name="connsiteY5" fmla="*/ 1697624 h 6473942"/>
              <a:gd name="connsiteX6" fmla="*/ 289826 w 6312024"/>
              <a:gd name="connsiteY6" fmla="*/ 55366 h 6473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2024" h="6473942">
                <a:moveTo>
                  <a:pt x="311656" y="0"/>
                </a:moveTo>
                <a:lnTo>
                  <a:pt x="6312024" y="0"/>
                </a:lnTo>
                <a:lnTo>
                  <a:pt x="6312024" y="6220170"/>
                </a:lnTo>
                <a:lnTo>
                  <a:pt x="6196649" y="6259209"/>
                </a:lnTo>
                <a:cubicBezTo>
                  <a:pt x="5747967" y="6398763"/>
                  <a:pt x="5270922" y="6473942"/>
                  <a:pt x="4776318" y="6473942"/>
                </a:cubicBezTo>
                <a:cubicBezTo>
                  <a:pt x="2138430" y="6473942"/>
                  <a:pt x="0" y="4335512"/>
                  <a:pt x="0" y="1697624"/>
                </a:cubicBezTo>
                <a:cubicBezTo>
                  <a:pt x="0" y="1120586"/>
                  <a:pt x="102328" y="567448"/>
                  <a:pt x="289826" y="5536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368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433232E-FC38-0D36-CAF7-8276CEDB62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663954" cy="6845249"/>
          </a:xfrm>
          <a:custGeom>
            <a:avLst/>
            <a:gdLst>
              <a:gd name="connsiteX0" fmla="*/ 0 w 5663954"/>
              <a:gd name="connsiteY0" fmla="*/ 0 h 6845249"/>
              <a:gd name="connsiteX1" fmla="*/ 4531163 w 5663954"/>
              <a:gd name="connsiteY1" fmla="*/ 0 h 6845249"/>
              <a:gd name="connsiteX2" fmla="*/ 5663954 w 5663954"/>
              <a:gd name="connsiteY2" fmla="*/ 3422624 h 6845249"/>
              <a:gd name="connsiteX3" fmla="*/ 4531163 w 5663954"/>
              <a:gd name="connsiteY3" fmla="*/ 6845249 h 6845249"/>
              <a:gd name="connsiteX4" fmla="*/ 0 w 5663954"/>
              <a:gd name="connsiteY4" fmla="*/ 6845249 h 6845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63954" h="6845249">
                <a:moveTo>
                  <a:pt x="0" y="0"/>
                </a:moveTo>
                <a:lnTo>
                  <a:pt x="4531163" y="0"/>
                </a:lnTo>
                <a:lnTo>
                  <a:pt x="5663954" y="3422624"/>
                </a:lnTo>
                <a:lnTo>
                  <a:pt x="4531163" y="6845249"/>
                </a:lnTo>
                <a:lnTo>
                  <a:pt x="0" y="68452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404812"/>
            <a:ext cx="4104407" cy="1512019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443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D982807-C14E-AF35-791C-043807DCB6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790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3DD7133-F609-9F25-211E-610586B7A4D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4725144"/>
              <a:gd name="connsiteX1" fmla="*/ 12191999 w 12191999"/>
              <a:gd name="connsiteY1" fmla="*/ 0 h 4725144"/>
              <a:gd name="connsiteX2" fmla="*/ 12191999 w 12191999"/>
              <a:gd name="connsiteY2" fmla="*/ 4725144 h 4725144"/>
              <a:gd name="connsiteX3" fmla="*/ 0 w 12191999"/>
              <a:gd name="connsiteY3" fmla="*/ 4725144 h 472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725144">
                <a:moveTo>
                  <a:pt x="0" y="0"/>
                </a:moveTo>
                <a:lnTo>
                  <a:pt x="12191999" y="0"/>
                </a:lnTo>
                <a:lnTo>
                  <a:pt x="12191999" y="4725144"/>
                </a:lnTo>
                <a:lnTo>
                  <a:pt x="0" y="4725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0847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6D453F0-A9AF-46F2-94A4-99797E8F5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8951-D71A-44A5-8B1A-BC511039AD22}" type="datetimeFigureOut">
              <a:rPr lang="de-AT" smtClean="0"/>
              <a:t>07.07.26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67EC39E-1C25-4BAC-BB9C-E3561B888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A2B91F-7B66-4283-9ECB-5797CD19F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B2731-3747-4DB4-B527-37D19D47B6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61041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Ö_Mast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496600" y="6525344"/>
            <a:ext cx="576015" cy="268288"/>
          </a:xfrm>
          <a:prstGeom prst="rect">
            <a:avLst/>
          </a:prstGeom>
        </p:spPr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/>
          </a:p>
        </p:txBody>
      </p:sp>
      <p:sp>
        <p:nvSpPr>
          <p:cNvPr id="3" name="Rectangle: Rounded Corners 16">
            <a:extLst>
              <a:ext uri="{FF2B5EF4-FFF2-40B4-BE49-F238E27FC236}">
                <a16:creationId xmlns:a16="http://schemas.microsoft.com/office/drawing/2014/main" id="{084C02C1-0822-AE95-A3FE-ABD66E6FFBFA}"/>
              </a:ext>
            </a:extLst>
          </p:cNvPr>
          <p:cNvSpPr/>
          <p:nvPr userDrawn="1"/>
        </p:nvSpPr>
        <p:spPr>
          <a:xfrm>
            <a:off x="0" y="205263"/>
            <a:ext cx="6096000" cy="1224137"/>
          </a:xfrm>
          <a:prstGeom prst="roundRect">
            <a:avLst>
              <a:gd name="adj" fmla="val 1728"/>
            </a:avLst>
          </a:prstGeom>
          <a:gradFill flip="none" rotWithShape="1">
            <a:gsLst>
              <a:gs pos="100000">
                <a:schemeClr val="accent2">
                  <a:alpha val="0"/>
                </a:schemeClr>
              </a:gs>
              <a:gs pos="99000">
                <a:srgbClr val="FAF0A7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6" name="Grafik 10">
            <a:extLst>
              <a:ext uri="{FF2B5EF4-FFF2-40B4-BE49-F238E27FC236}">
                <a16:creationId xmlns:a16="http://schemas.microsoft.com/office/drawing/2014/main" id="{302095D8-0F2D-989B-95C6-FC8C479509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0000" y="360000"/>
            <a:ext cx="1230280" cy="435600"/>
          </a:xfrm>
          <a:prstGeom prst="rect">
            <a:avLst/>
          </a:prstGeom>
        </p:spPr>
      </p:pic>
      <p:sp>
        <p:nvSpPr>
          <p:cNvPr id="7" name="Titel 10">
            <a:extLst>
              <a:ext uri="{FF2B5EF4-FFF2-40B4-BE49-F238E27FC236}">
                <a16:creationId xmlns:a16="http://schemas.microsoft.com/office/drawing/2014/main" id="{290CBF1D-5E83-77B7-2AF7-E0548731190D}"/>
              </a:ext>
            </a:extLst>
          </p:cNvPr>
          <p:cNvSpPr txBox="1">
            <a:spLocks/>
          </p:cNvSpPr>
          <p:nvPr userDrawn="1"/>
        </p:nvSpPr>
        <p:spPr>
          <a:xfrm>
            <a:off x="479376" y="299924"/>
            <a:ext cx="4032399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ÜBERSCHRIFT</a:t>
            </a:r>
          </a:p>
          <a:p>
            <a:r>
              <a:rPr lang="de-AT" sz="2800" dirty="0">
                <a:solidFill>
                  <a:srgbClr val="70717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GROSSLETTERS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BB6FE16-D09B-E3AE-4FF8-51BFEB4E3F2B}"/>
              </a:ext>
            </a:extLst>
          </p:cNvPr>
          <p:cNvSpPr txBox="1"/>
          <p:nvPr userDrawn="1"/>
        </p:nvSpPr>
        <p:spPr>
          <a:xfrm>
            <a:off x="479425" y="2564904"/>
            <a:ext cx="40323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de-AT" b="1" dirty="0">
                <a:solidFill>
                  <a:srgbClr val="707174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Grundstückssuche (Zentrumsnähe bevorzugt)</a:t>
            </a:r>
          </a:p>
          <a:p>
            <a:pPr marL="285750" indent="-285750">
              <a:buBlip>
                <a:blip r:embed="rId3"/>
              </a:buBlip>
            </a:pPr>
            <a:endParaRPr lang="de-AT" b="1" dirty="0">
              <a:solidFill>
                <a:srgbClr val="707174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b="1" dirty="0">
                <a:solidFill>
                  <a:srgbClr val="707174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Erhebungsblatt am Gemeindeamt Fuschl am See abgeben</a:t>
            </a:r>
          </a:p>
          <a:p>
            <a:pPr marL="285750" indent="-285750">
              <a:buBlip>
                <a:blip r:embed="rId3"/>
              </a:buBlip>
            </a:pPr>
            <a:endParaRPr lang="de-AT" b="1" dirty="0">
              <a:solidFill>
                <a:srgbClr val="707174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b="1" dirty="0">
                <a:solidFill>
                  <a:srgbClr val="707174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eventuell Mehrfachfunktion des Gemeinschaftsraums </a:t>
            </a:r>
            <a:r>
              <a:rPr lang="de-AT" sz="1600" b="1" dirty="0">
                <a:solidFill>
                  <a:srgbClr val="707174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(Gemeinde)</a:t>
            </a:r>
          </a:p>
        </p:txBody>
      </p:sp>
    </p:spTree>
    <p:extLst>
      <p:ext uri="{BB962C8B-B14F-4D97-AF65-F5344CB8AC3E}">
        <p14:creationId xmlns:p14="http://schemas.microsoft.com/office/powerpoint/2010/main" val="75443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159602-0631-14C0-61AE-C49067391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976" y="0"/>
            <a:ext cx="6312024" cy="6473942"/>
          </a:xfrm>
          <a:custGeom>
            <a:avLst/>
            <a:gdLst>
              <a:gd name="connsiteX0" fmla="*/ 311656 w 6312024"/>
              <a:gd name="connsiteY0" fmla="*/ 0 h 6473942"/>
              <a:gd name="connsiteX1" fmla="*/ 6312024 w 6312024"/>
              <a:gd name="connsiteY1" fmla="*/ 0 h 6473942"/>
              <a:gd name="connsiteX2" fmla="*/ 6312024 w 6312024"/>
              <a:gd name="connsiteY2" fmla="*/ 6220170 h 6473942"/>
              <a:gd name="connsiteX3" fmla="*/ 6196649 w 6312024"/>
              <a:gd name="connsiteY3" fmla="*/ 6259209 h 6473942"/>
              <a:gd name="connsiteX4" fmla="*/ 4776318 w 6312024"/>
              <a:gd name="connsiteY4" fmla="*/ 6473942 h 6473942"/>
              <a:gd name="connsiteX5" fmla="*/ 0 w 6312024"/>
              <a:gd name="connsiteY5" fmla="*/ 1697624 h 6473942"/>
              <a:gd name="connsiteX6" fmla="*/ 289826 w 6312024"/>
              <a:gd name="connsiteY6" fmla="*/ 55366 h 6473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2024" h="6473942">
                <a:moveTo>
                  <a:pt x="311656" y="0"/>
                </a:moveTo>
                <a:lnTo>
                  <a:pt x="6312024" y="0"/>
                </a:lnTo>
                <a:lnTo>
                  <a:pt x="6312024" y="6220170"/>
                </a:lnTo>
                <a:lnTo>
                  <a:pt x="6196649" y="6259209"/>
                </a:lnTo>
                <a:cubicBezTo>
                  <a:pt x="5747967" y="6398763"/>
                  <a:pt x="5270922" y="6473942"/>
                  <a:pt x="4776318" y="6473942"/>
                </a:cubicBezTo>
                <a:cubicBezTo>
                  <a:pt x="2138430" y="6473942"/>
                  <a:pt x="0" y="4335512"/>
                  <a:pt x="0" y="1697624"/>
                </a:cubicBezTo>
                <a:cubicBezTo>
                  <a:pt x="0" y="1120586"/>
                  <a:pt x="102328" y="567448"/>
                  <a:pt x="289826" y="5536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404813"/>
            <a:ext cx="11233150" cy="8636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496600" y="6525344"/>
            <a:ext cx="576015" cy="268288"/>
          </a:xfrm>
          <a:prstGeom prst="rect">
            <a:avLst/>
          </a:prstGeom>
        </p:spPr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3078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433232E-FC38-0D36-CAF7-8276CEDB62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663954" cy="6845249"/>
          </a:xfrm>
          <a:custGeom>
            <a:avLst/>
            <a:gdLst>
              <a:gd name="connsiteX0" fmla="*/ 0 w 5663954"/>
              <a:gd name="connsiteY0" fmla="*/ 0 h 6845249"/>
              <a:gd name="connsiteX1" fmla="*/ 4531163 w 5663954"/>
              <a:gd name="connsiteY1" fmla="*/ 0 h 6845249"/>
              <a:gd name="connsiteX2" fmla="*/ 5663954 w 5663954"/>
              <a:gd name="connsiteY2" fmla="*/ 3422624 h 6845249"/>
              <a:gd name="connsiteX3" fmla="*/ 4531163 w 5663954"/>
              <a:gd name="connsiteY3" fmla="*/ 6845249 h 6845249"/>
              <a:gd name="connsiteX4" fmla="*/ 0 w 5663954"/>
              <a:gd name="connsiteY4" fmla="*/ 6845249 h 6845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63954" h="6845249">
                <a:moveTo>
                  <a:pt x="0" y="0"/>
                </a:moveTo>
                <a:lnTo>
                  <a:pt x="4531163" y="0"/>
                </a:lnTo>
                <a:lnTo>
                  <a:pt x="5663954" y="3422624"/>
                </a:lnTo>
                <a:lnTo>
                  <a:pt x="4531163" y="6845249"/>
                </a:lnTo>
                <a:lnTo>
                  <a:pt x="0" y="68452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404812"/>
            <a:ext cx="4104407" cy="15120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1496600" y="6525344"/>
            <a:ext cx="576015" cy="268288"/>
          </a:xfrm>
          <a:prstGeom prst="rect">
            <a:avLst/>
          </a:prstGeom>
        </p:spPr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333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D982807-C14E-AF35-791C-043807DCB6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404813"/>
            <a:ext cx="11233150" cy="8636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496600" y="6525344"/>
            <a:ext cx="576015" cy="268288"/>
          </a:xfrm>
          <a:prstGeom prst="rect">
            <a:avLst/>
          </a:prstGeom>
        </p:spPr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5020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3DD7133-F609-9F25-211E-610586B7A4D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9425" y="2564904"/>
            <a:ext cx="3384327" cy="2952328"/>
          </a:xfrm>
          <a:custGeom>
            <a:avLst/>
            <a:gdLst>
              <a:gd name="connsiteX0" fmla="*/ 0 w 12191999"/>
              <a:gd name="connsiteY0" fmla="*/ 0 h 4725144"/>
              <a:gd name="connsiteX1" fmla="*/ 12191999 w 12191999"/>
              <a:gd name="connsiteY1" fmla="*/ 0 h 4725144"/>
              <a:gd name="connsiteX2" fmla="*/ 12191999 w 12191999"/>
              <a:gd name="connsiteY2" fmla="*/ 4725144 h 4725144"/>
              <a:gd name="connsiteX3" fmla="*/ 0 w 12191999"/>
              <a:gd name="connsiteY3" fmla="*/ 4725144 h 472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725144">
                <a:moveTo>
                  <a:pt x="0" y="0"/>
                </a:moveTo>
                <a:lnTo>
                  <a:pt x="12191999" y="0"/>
                </a:lnTo>
                <a:lnTo>
                  <a:pt x="12191999" y="4725144"/>
                </a:lnTo>
                <a:lnTo>
                  <a:pt x="0" y="4725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599117" y="6165304"/>
            <a:ext cx="576015" cy="268288"/>
          </a:xfrm>
          <a:prstGeom prst="rect">
            <a:avLst/>
          </a:prstGeom>
        </p:spPr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/>
          </a:p>
        </p:txBody>
      </p:sp>
      <p:sp>
        <p:nvSpPr>
          <p:cNvPr id="8" name="Picture Placeholder 19">
            <a:extLst>
              <a:ext uri="{FF2B5EF4-FFF2-40B4-BE49-F238E27FC236}">
                <a16:creationId xmlns:a16="http://schemas.microsoft.com/office/drawing/2014/main" id="{ADCB250A-4B34-4B94-8E85-F33FF068EAC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03836" y="2564904"/>
            <a:ext cx="3384327" cy="2952328"/>
          </a:xfrm>
          <a:custGeom>
            <a:avLst/>
            <a:gdLst>
              <a:gd name="connsiteX0" fmla="*/ 0 w 12191999"/>
              <a:gd name="connsiteY0" fmla="*/ 0 h 4725144"/>
              <a:gd name="connsiteX1" fmla="*/ 12191999 w 12191999"/>
              <a:gd name="connsiteY1" fmla="*/ 0 h 4725144"/>
              <a:gd name="connsiteX2" fmla="*/ 12191999 w 12191999"/>
              <a:gd name="connsiteY2" fmla="*/ 4725144 h 4725144"/>
              <a:gd name="connsiteX3" fmla="*/ 0 w 12191999"/>
              <a:gd name="connsiteY3" fmla="*/ 4725144 h 472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725144">
                <a:moveTo>
                  <a:pt x="0" y="0"/>
                </a:moveTo>
                <a:lnTo>
                  <a:pt x="12191999" y="0"/>
                </a:lnTo>
                <a:lnTo>
                  <a:pt x="12191999" y="4725144"/>
                </a:lnTo>
                <a:lnTo>
                  <a:pt x="0" y="4725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 dirty="0"/>
          </a:p>
        </p:txBody>
      </p:sp>
      <p:sp>
        <p:nvSpPr>
          <p:cNvPr id="9" name="Picture Placeholder 19">
            <a:extLst>
              <a:ext uri="{FF2B5EF4-FFF2-40B4-BE49-F238E27FC236}">
                <a16:creationId xmlns:a16="http://schemas.microsoft.com/office/drawing/2014/main" id="{F56FD2F0-FE36-4480-96EB-17298263A5E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328248" y="2583185"/>
            <a:ext cx="3384327" cy="2952328"/>
          </a:xfrm>
          <a:custGeom>
            <a:avLst/>
            <a:gdLst>
              <a:gd name="connsiteX0" fmla="*/ 0 w 12191999"/>
              <a:gd name="connsiteY0" fmla="*/ 0 h 4725144"/>
              <a:gd name="connsiteX1" fmla="*/ 12191999 w 12191999"/>
              <a:gd name="connsiteY1" fmla="*/ 0 h 4725144"/>
              <a:gd name="connsiteX2" fmla="*/ 12191999 w 12191999"/>
              <a:gd name="connsiteY2" fmla="*/ 4725144 h 4725144"/>
              <a:gd name="connsiteX3" fmla="*/ 0 w 12191999"/>
              <a:gd name="connsiteY3" fmla="*/ 4725144 h 472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725144">
                <a:moveTo>
                  <a:pt x="0" y="0"/>
                </a:moveTo>
                <a:lnTo>
                  <a:pt x="12191999" y="0"/>
                </a:lnTo>
                <a:lnTo>
                  <a:pt x="12191999" y="4725144"/>
                </a:lnTo>
                <a:lnTo>
                  <a:pt x="0" y="4725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65795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tif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79425" y="404813"/>
            <a:ext cx="11233150" cy="86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9425" y="1484313"/>
            <a:ext cx="11233150" cy="4968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496600" y="6525344"/>
            <a:ext cx="576015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15D62-0CEC-456B-8840-37D2118386F0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CE486AD-316E-4AF8-99D5-F2C68C72D772}"/>
              </a:ext>
            </a:extLst>
          </p:cNvPr>
          <p:cNvSpPr/>
          <p:nvPr userDrawn="1"/>
        </p:nvSpPr>
        <p:spPr>
          <a:xfrm>
            <a:off x="0" y="5994400"/>
            <a:ext cx="12192000" cy="863600"/>
          </a:xfrm>
          <a:prstGeom prst="rect">
            <a:avLst/>
          </a:prstGeom>
          <a:solidFill>
            <a:srgbClr val="70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16">
            <a:extLst>
              <a:ext uri="{FF2B5EF4-FFF2-40B4-BE49-F238E27FC236}">
                <a16:creationId xmlns:a16="http://schemas.microsoft.com/office/drawing/2014/main" id="{F2691D8D-2563-42FC-8092-30E9376DC14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490" y="6196700"/>
            <a:ext cx="1224135" cy="42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37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59" r:id="rId3"/>
    <p:sldLayoutId id="2147483658" r:id="rId4"/>
  </p:sldLayoutIdLst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9" userDrawn="1">
          <p15:clr>
            <a:srgbClr val="F26B43"/>
          </p15:clr>
        </p15:guide>
        <p15:guide id="2" pos="302" userDrawn="1">
          <p15:clr>
            <a:srgbClr val="F26B43"/>
          </p15:clr>
        </p15:guide>
        <p15:guide id="3" orient="horz" pos="4065" userDrawn="1">
          <p15:clr>
            <a:srgbClr val="F26B43"/>
          </p15:clr>
        </p15:guide>
        <p15:guide id="4" pos="7378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93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1163791-229A-49B6-A8D4-CC95DFB4C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6760BD4-B286-490B-AE00-AC39F7E54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B3C325-7B85-4C39-8FDF-705E5508D3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A8951-D71A-44A5-8B1A-BC511039AD22}" type="datetimeFigureOut">
              <a:rPr lang="de-AT" smtClean="0"/>
              <a:t>07.07.26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1A8016-716D-4A65-BE7E-2478C8607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4ECDEA-066E-4E6F-849D-C9A2BE4816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B2731-3747-4DB4-B527-37D19D47B635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7C5E285-30BA-485C-A25E-AF0D93A22AE3}"/>
              </a:ext>
            </a:extLst>
          </p:cNvPr>
          <p:cNvSpPr/>
          <p:nvPr userDrawn="1"/>
        </p:nvSpPr>
        <p:spPr>
          <a:xfrm>
            <a:off x="9741064" y="-12277"/>
            <a:ext cx="2450936" cy="6870277"/>
          </a:xfrm>
          <a:prstGeom prst="rect">
            <a:avLst/>
          </a:prstGeom>
          <a:solidFill>
            <a:srgbClr val="FCF5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8D727"/>
              </a:solidFill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122D651-4B36-4942-9778-E2D0DD3EB1C2}"/>
              </a:ext>
            </a:extLst>
          </p:cNvPr>
          <p:cNvSpPr/>
          <p:nvPr userDrawn="1"/>
        </p:nvSpPr>
        <p:spPr>
          <a:xfrm>
            <a:off x="0" y="5994400"/>
            <a:ext cx="12192000" cy="863600"/>
          </a:xfrm>
          <a:prstGeom prst="rect">
            <a:avLst/>
          </a:prstGeom>
          <a:solidFill>
            <a:srgbClr val="70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16">
            <a:extLst>
              <a:ext uri="{FF2B5EF4-FFF2-40B4-BE49-F238E27FC236}">
                <a16:creationId xmlns:a16="http://schemas.microsoft.com/office/drawing/2014/main" id="{DC28F4D7-DF7A-4408-ACF7-1AC883A541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490" y="6196700"/>
            <a:ext cx="1224135" cy="42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9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197C8809-02E0-4121-9820-296EB320E0D9}"/>
              </a:ext>
            </a:extLst>
          </p:cNvPr>
          <p:cNvSpPr/>
          <p:nvPr userDrawn="1"/>
        </p:nvSpPr>
        <p:spPr>
          <a:xfrm>
            <a:off x="0" y="4005064"/>
            <a:ext cx="12192000" cy="2852936"/>
          </a:xfrm>
          <a:prstGeom prst="rect">
            <a:avLst/>
          </a:prstGeom>
          <a:solidFill>
            <a:srgbClr val="70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8D727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496600" y="6525344"/>
            <a:ext cx="576015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15D62-0CEC-456B-8840-37D2118386F0}" type="slidenum">
              <a:rPr lang="de-AT" smtClean="0"/>
              <a:t>‹Nr.›</a:t>
            </a:fld>
            <a:endParaRPr lang="de-AT"/>
          </a:p>
        </p:txBody>
      </p:sp>
      <p:pic>
        <p:nvPicPr>
          <p:cNvPr id="10" name="Grafik 16">
            <a:extLst>
              <a:ext uri="{FF2B5EF4-FFF2-40B4-BE49-F238E27FC236}">
                <a16:creationId xmlns:a16="http://schemas.microsoft.com/office/drawing/2014/main" id="{F2691D8D-2563-42FC-8092-30E9376DC14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490" y="6196700"/>
            <a:ext cx="1224135" cy="428602"/>
          </a:xfrm>
          <a:prstGeom prst="rect">
            <a:avLst/>
          </a:prstGeom>
        </p:spPr>
      </p:pic>
      <p:sp>
        <p:nvSpPr>
          <p:cNvPr id="9" name="Rectangle 17">
            <a:extLst>
              <a:ext uri="{FF2B5EF4-FFF2-40B4-BE49-F238E27FC236}">
                <a16:creationId xmlns:a16="http://schemas.microsoft.com/office/drawing/2014/main" id="{FBB8689C-9674-4749-B2C1-A60F8F9EBFFF}"/>
              </a:ext>
            </a:extLst>
          </p:cNvPr>
          <p:cNvSpPr/>
          <p:nvPr userDrawn="1"/>
        </p:nvSpPr>
        <p:spPr>
          <a:xfrm>
            <a:off x="715168" y="1646806"/>
            <a:ext cx="3186113" cy="6232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 varius quam quisque id diam vel. Ut enim bla</a:t>
            </a:r>
            <a:r>
              <a:rPr lang="en-US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ndit volu</a:t>
            </a:r>
            <a:r>
              <a:rPr lang="en-US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tpat maecenas</a:t>
            </a:r>
          </a:p>
        </p:txBody>
      </p:sp>
      <p:sp>
        <p:nvSpPr>
          <p:cNvPr id="11" name="Rectangle 19">
            <a:extLst>
              <a:ext uri="{FF2B5EF4-FFF2-40B4-BE49-F238E27FC236}">
                <a16:creationId xmlns:a16="http://schemas.microsoft.com/office/drawing/2014/main" id="{F010C99F-232F-4BEC-862E-67947427A0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53318" y="1196752"/>
            <a:ext cx="23098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de-DE" sz="1600" b="1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PROJEKT 1</a:t>
            </a:r>
            <a:endParaRPr lang="id-ID" altLang="de-DE" sz="1600" b="1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id="{5E7E4F25-C94B-4CF1-995A-08C3DBC72CDB}"/>
              </a:ext>
            </a:extLst>
          </p:cNvPr>
          <p:cNvSpPr/>
          <p:nvPr userDrawn="1"/>
        </p:nvSpPr>
        <p:spPr>
          <a:xfrm>
            <a:off x="4502150" y="1646806"/>
            <a:ext cx="3187700" cy="6232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 varius quam quisque id diam vel. Ut enim bla</a:t>
            </a:r>
            <a:r>
              <a:rPr lang="en-US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ndit volu</a:t>
            </a:r>
            <a:r>
              <a:rPr lang="en-US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tpat maecenas</a:t>
            </a:r>
          </a:p>
        </p:txBody>
      </p:sp>
      <p:sp>
        <p:nvSpPr>
          <p:cNvPr id="13" name="Rectangle 25">
            <a:extLst>
              <a:ext uri="{FF2B5EF4-FFF2-40B4-BE49-F238E27FC236}">
                <a16:creationId xmlns:a16="http://schemas.microsoft.com/office/drawing/2014/main" id="{C4B2DE80-CFB4-47D1-AF67-B9E34E9386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940300" y="1196752"/>
            <a:ext cx="23114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de-DE" sz="1600" b="1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PROJEKT</a:t>
            </a:r>
            <a:r>
              <a:rPr lang="en-US" altLang="de-DE" sz="1600" b="1" dirty="0">
                <a:solidFill>
                  <a:srgbClr val="707174"/>
                </a:solidFill>
                <a:cs typeface="Times New Roman" panose="02020603050405020304" pitchFamily="18" charset="0"/>
              </a:rPr>
              <a:t> 2</a:t>
            </a:r>
            <a:endParaRPr lang="id-ID" altLang="de-DE" sz="1600" b="1" dirty="0">
              <a:solidFill>
                <a:srgbClr val="707174"/>
              </a:solidFill>
            </a:endParaRPr>
          </a:p>
        </p:txBody>
      </p:sp>
      <p:sp>
        <p:nvSpPr>
          <p:cNvPr id="14" name="Rectangle 28">
            <a:extLst>
              <a:ext uri="{FF2B5EF4-FFF2-40B4-BE49-F238E27FC236}">
                <a16:creationId xmlns:a16="http://schemas.microsoft.com/office/drawing/2014/main" id="{CEC00E5B-CE8B-49A4-843A-7D3073BE6124}"/>
              </a:ext>
            </a:extLst>
          </p:cNvPr>
          <p:cNvSpPr/>
          <p:nvPr userDrawn="1"/>
        </p:nvSpPr>
        <p:spPr>
          <a:xfrm>
            <a:off x="8290719" y="1646806"/>
            <a:ext cx="3186112" cy="6232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 varius quam quisque id diam vel. Ut enim bla</a:t>
            </a:r>
            <a:r>
              <a:rPr lang="en-US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ndit volu</a:t>
            </a:r>
            <a:r>
              <a:rPr lang="en-US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tpat maecenas</a:t>
            </a:r>
          </a:p>
        </p:txBody>
      </p:sp>
      <p:sp>
        <p:nvSpPr>
          <p:cNvPr id="15" name="Rectangle 29">
            <a:extLst>
              <a:ext uri="{FF2B5EF4-FFF2-40B4-BE49-F238E27FC236}">
                <a16:creationId xmlns:a16="http://schemas.microsoft.com/office/drawing/2014/main" id="{7A171F37-709C-4E99-8785-846390136F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28869" y="1196752"/>
            <a:ext cx="2309812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de-DE" sz="1600" b="1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PROJEKT</a:t>
            </a:r>
            <a:r>
              <a:rPr lang="en-US" altLang="de-DE" sz="1600" b="1" dirty="0">
                <a:solidFill>
                  <a:srgbClr val="707174"/>
                </a:solidFill>
                <a:cs typeface="Times New Roman" panose="02020603050405020304" pitchFamily="18" charset="0"/>
              </a:rPr>
              <a:t> 3</a:t>
            </a:r>
            <a:endParaRPr lang="id-ID" altLang="de-DE" sz="1600" b="1" dirty="0">
              <a:solidFill>
                <a:srgbClr val="707174"/>
              </a:solidFill>
            </a:endParaRPr>
          </a:p>
        </p:txBody>
      </p:sp>
      <p:sp>
        <p:nvSpPr>
          <p:cNvPr id="19" name="Foliennummernplatzhalter 2">
            <a:extLst>
              <a:ext uri="{FF2B5EF4-FFF2-40B4-BE49-F238E27FC236}">
                <a16:creationId xmlns:a16="http://schemas.microsoft.com/office/drawing/2014/main" id="{FB526AB1-7EE3-4E13-92C2-2CD270A06D4C}"/>
              </a:ext>
            </a:extLst>
          </p:cNvPr>
          <p:cNvSpPr txBox="1">
            <a:spLocks/>
          </p:cNvSpPr>
          <p:nvPr userDrawn="1"/>
        </p:nvSpPr>
        <p:spPr>
          <a:xfrm>
            <a:off x="11496600" y="6525344"/>
            <a:ext cx="576015" cy="2682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dirty="0"/>
          </a:p>
        </p:txBody>
      </p:sp>
      <p:sp>
        <p:nvSpPr>
          <p:cNvPr id="20" name="Titel 10">
            <a:extLst>
              <a:ext uri="{FF2B5EF4-FFF2-40B4-BE49-F238E27FC236}">
                <a16:creationId xmlns:a16="http://schemas.microsoft.com/office/drawing/2014/main" id="{4D4EA0B4-7089-4B8C-9B99-A1EF045960A1}"/>
              </a:ext>
            </a:extLst>
          </p:cNvPr>
          <p:cNvSpPr txBox="1">
            <a:spLocks/>
          </p:cNvSpPr>
          <p:nvPr userDrawn="1"/>
        </p:nvSpPr>
        <p:spPr>
          <a:xfrm>
            <a:off x="479425" y="602269"/>
            <a:ext cx="11233150" cy="863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ÜBERSICHT</a:t>
            </a:r>
          </a:p>
        </p:txBody>
      </p:sp>
    </p:spTree>
    <p:extLst>
      <p:ext uri="{BB962C8B-B14F-4D97-AF65-F5344CB8AC3E}">
        <p14:creationId xmlns:p14="http://schemas.microsoft.com/office/powerpoint/2010/main" val="1607176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</p:sldLayoutIdLst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9">
          <p15:clr>
            <a:srgbClr val="F26B43"/>
          </p15:clr>
        </p15:guide>
        <p15:guide id="2" pos="302">
          <p15:clr>
            <a:srgbClr val="F26B43"/>
          </p15:clr>
        </p15:guide>
        <p15:guide id="3" orient="horz" pos="4065">
          <p15:clr>
            <a:srgbClr val="F26B43"/>
          </p15:clr>
        </p15:guide>
        <p15:guide id="4" pos="7378">
          <p15:clr>
            <a:srgbClr val="F26B43"/>
          </p15:clr>
        </p15:guide>
        <p15:guide id="5" orient="horz" pos="255">
          <p15:clr>
            <a:srgbClr val="F26B43"/>
          </p15:clr>
        </p15:guide>
        <p15:guide id="6" orient="horz" pos="93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BF2180E-EB2E-0460-FBEE-785CAED31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1</a:t>
            </a:fld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6D4E860-6469-498F-9166-B0D25BFBE036}"/>
              </a:ext>
            </a:extLst>
          </p:cNvPr>
          <p:cNvSpPr txBox="1"/>
          <p:nvPr/>
        </p:nvSpPr>
        <p:spPr>
          <a:xfrm>
            <a:off x="3334271" y="251321"/>
            <a:ext cx="80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Luftbild Projekt „Gut Aich“ </a:t>
            </a:r>
            <a:endParaRPr lang="de-AT" sz="280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3EB362B-678F-4E2A-8338-1F0384727337}"/>
              </a:ext>
            </a:extLst>
          </p:cNvPr>
          <p:cNvSpPr/>
          <p:nvPr/>
        </p:nvSpPr>
        <p:spPr>
          <a:xfrm>
            <a:off x="5519936" y="2780928"/>
            <a:ext cx="2160240" cy="23762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BA91952-C2B7-4EEE-AC0B-F5E2D89EE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6520" y="5873646"/>
            <a:ext cx="1173287" cy="93396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B7C6CC0-9509-D012-CA67-F801815CA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600" y="1071233"/>
            <a:ext cx="6401141" cy="471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7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BF2180E-EB2E-0460-FBEE-785CAED31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2</a:t>
            </a:fld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6D4E860-6469-498F-9166-B0D25BFBE036}"/>
              </a:ext>
            </a:extLst>
          </p:cNvPr>
          <p:cNvSpPr txBox="1"/>
          <p:nvPr/>
        </p:nvSpPr>
        <p:spPr>
          <a:xfrm>
            <a:off x="2747628" y="311220"/>
            <a:ext cx="7020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Lageplan Projekt „Gut Aich“ </a:t>
            </a:r>
            <a:endParaRPr lang="de-AT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640FE1E-093F-4A87-8000-FF14827F5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6480" y="5805264"/>
            <a:ext cx="1173287" cy="9339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446EA14-D965-384A-4754-C1BCC1A8D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9573" y="899759"/>
            <a:ext cx="8528876" cy="479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9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B16A5-248B-F335-D3BA-61A19B5AB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08CA706-76D2-E42A-F6B8-FC4831745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3</a:t>
            </a:fld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01DBC58-C701-4E1D-D8B6-40BCB113988A}"/>
              </a:ext>
            </a:extLst>
          </p:cNvPr>
          <p:cNvSpPr txBox="1"/>
          <p:nvPr/>
        </p:nvSpPr>
        <p:spPr>
          <a:xfrm>
            <a:off x="2747628" y="311220"/>
            <a:ext cx="7020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Grundriss EG „Gut Aich“ </a:t>
            </a:r>
            <a:endParaRPr lang="de-AT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04C369E-B55F-AEA7-9A31-8E1D6CAC8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6480" y="5805264"/>
            <a:ext cx="1173287" cy="9339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98ECFC7-DEB1-AF70-EA89-D6EE5595BD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520" y="1052736"/>
            <a:ext cx="7524681" cy="484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8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7DB7B-A709-9701-F3F3-5EDF83F04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1F08BC7-09BB-5C21-599F-01C693AAE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4</a:t>
            </a:fld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8C888018-5129-6007-F06F-902AF47BB0A9}"/>
              </a:ext>
            </a:extLst>
          </p:cNvPr>
          <p:cNvSpPr txBox="1"/>
          <p:nvPr/>
        </p:nvSpPr>
        <p:spPr>
          <a:xfrm>
            <a:off x="2747628" y="311220"/>
            <a:ext cx="7020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Grundriss 1. OG „Gut Aich“ </a:t>
            </a:r>
            <a:endParaRPr lang="de-AT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C8CF1A9-0CC0-F1D9-DD8E-59F3EF05E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6480" y="5805264"/>
            <a:ext cx="1173287" cy="9339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EAE3CDC-73F8-E10F-53C1-3AC0CD0EB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531" y="714760"/>
            <a:ext cx="7936841" cy="518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1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E2C7A-B6EE-3089-12DF-29DDC7794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9315EDC-3689-A562-E449-E064E6A4C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5</a:t>
            </a:fld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B3F996A-7FBE-E16A-BA52-FBC3140DA7C7}"/>
              </a:ext>
            </a:extLst>
          </p:cNvPr>
          <p:cNvSpPr txBox="1"/>
          <p:nvPr/>
        </p:nvSpPr>
        <p:spPr>
          <a:xfrm>
            <a:off x="2747628" y="311220"/>
            <a:ext cx="7020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Grundriss 2. OG „Gut Aich“ </a:t>
            </a:r>
            <a:endParaRPr lang="de-AT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9B41DB7-75C0-F2EC-DF5D-BFD463944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6480" y="5805264"/>
            <a:ext cx="1173287" cy="9339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D2A79F9-71B9-6A65-EB82-65E308682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512" y="812510"/>
            <a:ext cx="7816079" cy="514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59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595E4-21F1-71DA-7ACF-71A26FD59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E0D9AF5-8C4A-32DB-A01A-198D2E03B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6</a:t>
            </a:fld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A392773-FA83-AF01-2A76-CA3AE3CB99F4}"/>
              </a:ext>
            </a:extLst>
          </p:cNvPr>
          <p:cNvSpPr txBox="1"/>
          <p:nvPr/>
        </p:nvSpPr>
        <p:spPr>
          <a:xfrm>
            <a:off x="2783632" y="265630"/>
            <a:ext cx="7020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Querschnitt „Gut Aich“ </a:t>
            </a:r>
            <a:endParaRPr lang="de-AT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72B1806-EBBA-3584-E297-D743DFD27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6480" y="5805264"/>
            <a:ext cx="1173287" cy="9339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9CAE0E1-2C46-A838-EDF7-867B312D3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472" y="1268760"/>
            <a:ext cx="8897592" cy="417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8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546CAB23-0033-4BFB-8BD8-C03A6472FB38}"/>
              </a:ext>
            </a:extLst>
          </p:cNvPr>
          <p:cNvSpPr/>
          <p:nvPr/>
        </p:nvSpPr>
        <p:spPr>
          <a:xfrm>
            <a:off x="5818580" y="0"/>
            <a:ext cx="6373420" cy="5398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5587DF-549D-B92F-35B8-781F2B3F1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1916832"/>
            <a:ext cx="4104407" cy="1911007"/>
          </a:xfrm>
        </p:spPr>
        <p:txBody>
          <a:bodyPr/>
          <a:lstStyle/>
          <a:p>
            <a: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Beispielgrundriss:</a:t>
            </a:r>
            <a:b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2-Zimmer Wohnung</a:t>
            </a:r>
            <a:b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800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Wohnfläche ca. 49 m² </a:t>
            </a:r>
            <a:endParaRPr lang="en-PK" sz="18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C412C5-289A-BF62-3324-27E208179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7</a:t>
            </a:fld>
            <a:endParaRPr lang="de-AT"/>
          </a:p>
        </p:txBody>
      </p:sp>
      <p:sp>
        <p:nvSpPr>
          <p:cNvPr id="16" name="Titel 10">
            <a:extLst>
              <a:ext uri="{FF2B5EF4-FFF2-40B4-BE49-F238E27FC236}">
                <a16:creationId xmlns:a16="http://schemas.microsoft.com/office/drawing/2014/main" id="{D793265E-4EDE-4877-BAE0-C559E5A50CE7}"/>
              </a:ext>
            </a:extLst>
          </p:cNvPr>
          <p:cNvSpPr txBox="1">
            <a:spLocks/>
          </p:cNvSpPr>
          <p:nvPr/>
        </p:nvSpPr>
        <p:spPr>
          <a:xfrm>
            <a:off x="479376" y="299924"/>
            <a:ext cx="4032399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WOHNBEISPIEL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2F775BC-D511-129F-5CE0-BDD74F459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342" y="1097483"/>
            <a:ext cx="8823273" cy="430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3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546CAB23-0033-4BFB-8BD8-C03A6472FB38}"/>
              </a:ext>
            </a:extLst>
          </p:cNvPr>
          <p:cNvSpPr/>
          <p:nvPr/>
        </p:nvSpPr>
        <p:spPr>
          <a:xfrm>
            <a:off x="5818580" y="0"/>
            <a:ext cx="6373420" cy="5398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5587DF-549D-B92F-35B8-781F2B3F1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2473497"/>
            <a:ext cx="2952279" cy="1911007"/>
          </a:xfrm>
        </p:spPr>
        <p:txBody>
          <a:bodyPr/>
          <a:lstStyle/>
          <a:p>
            <a: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Beispielgrundriss:</a:t>
            </a:r>
            <a:b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3-Zimmer Wohnung</a:t>
            </a:r>
            <a:b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800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Wohnfläche ca. 61 m² </a:t>
            </a:r>
            <a:br>
              <a:rPr lang="de-DE" sz="1800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PK" sz="18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C412C5-289A-BF62-3324-27E208179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8</a:t>
            </a:fld>
            <a:endParaRPr lang="de-AT"/>
          </a:p>
        </p:txBody>
      </p:sp>
      <p:sp>
        <p:nvSpPr>
          <p:cNvPr id="16" name="Titel 10">
            <a:extLst>
              <a:ext uri="{FF2B5EF4-FFF2-40B4-BE49-F238E27FC236}">
                <a16:creationId xmlns:a16="http://schemas.microsoft.com/office/drawing/2014/main" id="{D793265E-4EDE-4877-BAE0-C559E5A50CE7}"/>
              </a:ext>
            </a:extLst>
          </p:cNvPr>
          <p:cNvSpPr txBox="1">
            <a:spLocks/>
          </p:cNvSpPr>
          <p:nvPr/>
        </p:nvSpPr>
        <p:spPr>
          <a:xfrm>
            <a:off x="479376" y="299924"/>
            <a:ext cx="4032399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WOHNBEISPIEL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BC8C4C7-6BE5-9781-EBFE-2DFA00307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431" y="260648"/>
            <a:ext cx="7659169" cy="543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4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C412C5-289A-BF62-3324-27E208179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9</a:t>
            </a:fld>
            <a:endParaRPr lang="de-AT"/>
          </a:p>
        </p:txBody>
      </p:sp>
      <p:sp>
        <p:nvSpPr>
          <p:cNvPr id="10" name="Titel 10">
            <a:extLst>
              <a:ext uri="{FF2B5EF4-FFF2-40B4-BE49-F238E27FC236}">
                <a16:creationId xmlns:a16="http://schemas.microsoft.com/office/drawing/2014/main" id="{69E0FC02-D279-4C9A-8D69-DF4D15F8FFC1}"/>
              </a:ext>
            </a:extLst>
          </p:cNvPr>
          <p:cNvSpPr txBox="1">
            <a:spLocks/>
          </p:cNvSpPr>
          <p:nvPr/>
        </p:nvSpPr>
        <p:spPr>
          <a:xfrm>
            <a:off x="2495600" y="136002"/>
            <a:ext cx="6912768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FÖRDERUNGSVORAUSSETZUNGEN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23AD04B5-084A-4498-B4C4-84A065835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198" y="1866124"/>
            <a:ext cx="468000" cy="468000"/>
          </a:xfrm>
          <a:prstGeom prst="rect">
            <a:avLst/>
          </a:prstGeom>
        </p:spPr>
      </p:pic>
      <p:sp>
        <p:nvSpPr>
          <p:cNvPr id="12" name="TextBox 29">
            <a:extLst>
              <a:ext uri="{FF2B5EF4-FFF2-40B4-BE49-F238E27FC236}">
                <a16:creationId xmlns:a16="http://schemas.microsoft.com/office/drawing/2014/main" id="{13117843-0E8C-41C5-ADFE-FE47241335EE}"/>
              </a:ext>
            </a:extLst>
          </p:cNvPr>
          <p:cNvSpPr txBox="1"/>
          <p:nvPr/>
        </p:nvSpPr>
        <p:spPr>
          <a:xfrm>
            <a:off x="1283266" y="1915458"/>
            <a:ext cx="4288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Dringender Wohnbedarf</a:t>
            </a:r>
          </a:p>
        </p:txBody>
      </p:sp>
      <p:pic>
        <p:nvPicPr>
          <p:cNvPr id="13" name="Picture 11">
            <a:extLst>
              <a:ext uri="{FF2B5EF4-FFF2-40B4-BE49-F238E27FC236}">
                <a16:creationId xmlns:a16="http://schemas.microsoft.com/office/drawing/2014/main" id="{C5489408-F88E-42AE-BDD9-9C35B5AD79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0958" y="4365104"/>
            <a:ext cx="432000" cy="432000"/>
          </a:xfrm>
          <a:prstGeom prst="rect">
            <a:avLst/>
          </a:prstGeom>
        </p:spPr>
      </p:pic>
      <p:sp>
        <p:nvSpPr>
          <p:cNvPr id="15" name="TextBox 31">
            <a:extLst>
              <a:ext uri="{FF2B5EF4-FFF2-40B4-BE49-F238E27FC236}">
                <a16:creationId xmlns:a16="http://schemas.microsoft.com/office/drawing/2014/main" id="{94065117-B074-4CBD-B623-7E92EBF0EFC3}"/>
              </a:ext>
            </a:extLst>
          </p:cNvPr>
          <p:cNvSpPr txBox="1"/>
          <p:nvPr/>
        </p:nvSpPr>
        <p:spPr>
          <a:xfrm>
            <a:off x="1230582" y="4286913"/>
            <a:ext cx="43131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Aufgabe der Rechte an der bisherigen Wohnung/Eigentum</a:t>
            </a:r>
          </a:p>
        </p:txBody>
      </p:sp>
      <p:pic>
        <p:nvPicPr>
          <p:cNvPr id="17" name="Picture 8">
            <a:extLst>
              <a:ext uri="{FF2B5EF4-FFF2-40B4-BE49-F238E27FC236}">
                <a16:creationId xmlns:a16="http://schemas.microsoft.com/office/drawing/2014/main" id="{90CAFC17-8EB0-4EDB-B3D1-11A61D52DD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4032" y="1898322"/>
            <a:ext cx="360000" cy="360000"/>
          </a:xfrm>
          <a:prstGeom prst="rect">
            <a:avLst/>
          </a:prstGeom>
        </p:spPr>
      </p:pic>
      <p:sp>
        <p:nvSpPr>
          <p:cNvPr id="18" name="TextBox 35">
            <a:extLst>
              <a:ext uri="{FF2B5EF4-FFF2-40B4-BE49-F238E27FC236}">
                <a16:creationId xmlns:a16="http://schemas.microsoft.com/office/drawing/2014/main" id="{15BC36BC-1F86-4D58-A22E-53BFEA7E91B8}"/>
              </a:ext>
            </a:extLst>
          </p:cNvPr>
          <p:cNvSpPr txBox="1"/>
          <p:nvPr/>
        </p:nvSpPr>
        <p:spPr>
          <a:xfrm>
            <a:off x="6996100" y="1888990"/>
            <a:ext cx="4824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Hauptwohnsitz muss begründet werden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0C10470-8D58-4C91-B333-5FDEE213DA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8032" y="3040950"/>
            <a:ext cx="432000" cy="432000"/>
          </a:xfrm>
          <a:prstGeom prst="rect">
            <a:avLst/>
          </a:prstGeom>
        </p:spPr>
      </p:pic>
      <p:sp>
        <p:nvSpPr>
          <p:cNvPr id="20" name="TextBox 37">
            <a:extLst>
              <a:ext uri="{FF2B5EF4-FFF2-40B4-BE49-F238E27FC236}">
                <a16:creationId xmlns:a16="http://schemas.microsoft.com/office/drawing/2014/main" id="{2E364AFF-2B2E-46BC-8CC3-9A78B7ADC591}"/>
              </a:ext>
            </a:extLst>
          </p:cNvPr>
          <p:cNvSpPr txBox="1"/>
          <p:nvPr/>
        </p:nvSpPr>
        <p:spPr>
          <a:xfrm>
            <a:off x="7104112" y="2928286"/>
            <a:ext cx="4305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Einkommensobergrenzen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A78E74D-5376-47B4-A064-D8B2F46ECC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616" y="4255578"/>
            <a:ext cx="432000" cy="432000"/>
          </a:xfrm>
          <a:prstGeom prst="rect">
            <a:avLst/>
          </a:prstGeom>
        </p:spPr>
      </p:pic>
      <p:sp>
        <p:nvSpPr>
          <p:cNvPr id="22" name="TextBox 39">
            <a:extLst>
              <a:ext uri="{FF2B5EF4-FFF2-40B4-BE49-F238E27FC236}">
                <a16:creationId xmlns:a16="http://schemas.microsoft.com/office/drawing/2014/main" id="{150C6DEF-0ACE-4D8F-AEBC-8FB0462D4E1E}"/>
              </a:ext>
            </a:extLst>
          </p:cNvPr>
          <p:cNvSpPr txBox="1"/>
          <p:nvPr/>
        </p:nvSpPr>
        <p:spPr>
          <a:xfrm>
            <a:off x="7104112" y="4299534"/>
            <a:ext cx="42807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Beschränkung der Nutzflächen bei Miete </a:t>
            </a:r>
          </a:p>
        </p:txBody>
      </p:sp>
      <p:sp>
        <p:nvSpPr>
          <p:cNvPr id="23" name="TextBox 29">
            <a:extLst>
              <a:ext uri="{FF2B5EF4-FFF2-40B4-BE49-F238E27FC236}">
                <a16:creationId xmlns:a16="http://schemas.microsoft.com/office/drawing/2014/main" id="{A3461E5D-A588-46BE-9060-72BBC2784EB0}"/>
              </a:ext>
            </a:extLst>
          </p:cNvPr>
          <p:cNvSpPr txBox="1"/>
          <p:nvPr/>
        </p:nvSpPr>
        <p:spPr>
          <a:xfrm>
            <a:off x="1283266" y="3036007"/>
            <a:ext cx="4288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Volljährigkeit/Begünstigte Person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225BFD6-F39F-4013-946C-FC3C3A3ACE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903" y="2928286"/>
            <a:ext cx="468000" cy="50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9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C412C5-289A-BF62-3324-27E208179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10</a:t>
            </a:fld>
            <a:endParaRPr lang="de-AT"/>
          </a:p>
        </p:txBody>
      </p:sp>
      <p:sp>
        <p:nvSpPr>
          <p:cNvPr id="16" name="Titel 10">
            <a:extLst>
              <a:ext uri="{FF2B5EF4-FFF2-40B4-BE49-F238E27FC236}">
                <a16:creationId xmlns:a16="http://schemas.microsoft.com/office/drawing/2014/main" id="{D793265E-4EDE-4877-BAE0-C559E5A50CE7}"/>
              </a:ext>
            </a:extLst>
          </p:cNvPr>
          <p:cNvSpPr txBox="1">
            <a:spLocks/>
          </p:cNvSpPr>
          <p:nvPr/>
        </p:nvSpPr>
        <p:spPr>
          <a:xfrm>
            <a:off x="479376" y="299924"/>
            <a:ext cx="4968552" cy="1235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3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Begriffsbestimmungen und Beschränkung der Nutzfläche</a:t>
            </a:r>
          </a:p>
          <a:p>
            <a:r>
              <a:rPr lang="de-AT" sz="19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(Miete)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80CB11A-6D6F-48D6-80EB-A631FF3AAFF9}"/>
              </a:ext>
            </a:extLst>
          </p:cNvPr>
          <p:cNvSpPr txBox="1"/>
          <p:nvPr/>
        </p:nvSpPr>
        <p:spPr>
          <a:xfrm>
            <a:off x="551384" y="2636912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dirty="0"/>
          </a:p>
          <a:p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033D158-6F44-49D2-9EF9-B4E8FCF69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8" y="1977612"/>
            <a:ext cx="4000500" cy="9906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D5203A2-F791-45A7-BB39-9313DF149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20" y="2960077"/>
            <a:ext cx="4048125" cy="2362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76115B3F-AF7A-4354-9140-18C33160D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841" y="346149"/>
            <a:ext cx="4191000" cy="458152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42A7EB6-12B6-C4A3-441B-F954F98B83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7271" y="5007908"/>
            <a:ext cx="4334480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6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e 6"/>
          <p:cNvGraphicFramePr>
            <a:graphicFrameLocks noGrp="1"/>
          </p:cNvGraphicFramePr>
          <p:nvPr/>
        </p:nvGraphicFramePr>
        <p:xfrm>
          <a:off x="1064396" y="1484785"/>
          <a:ext cx="9631159" cy="4248471"/>
        </p:xfrm>
        <a:graphic>
          <a:graphicData uri="http://schemas.openxmlformats.org/drawingml/2006/table">
            <a:tbl>
              <a:tblPr firstRow="1" bandRow="1"/>
              <a:tblGrid>
                <a:gridCol w="4464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66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680">
                <a:tc>
                  <a:txBody>
                    <a:bodyPr/>
                    <a:lstStyle/>
                    <a:p>
                      <a:r>
                        <a:rPr lang="de-AT" sz="1800" b="1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ZUM EINKOMMEN ZÄHLEN: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800" b="1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NICHT ZUM EINKOMMEN ZÄHLEN: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2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Erwerbseinkommen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Sozialhilfeleistungen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79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Pensionen und Renten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Pflegegeld nach dem Bundes- oder Landespflegegesetz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5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Notstandshilfe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Heilungskosten, Schmerzensgeld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3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Alimentations- und Unterhaltsbezüge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AT" sz="1800" kern="12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Familienbeihilfe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9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Weihnachts- und Urlaubsgelder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Einkünfte aus Ferialbeschäftigung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1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Arbeitslosengeld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AT" sz="1800" dirty="0">
                        <a:solidFill>
                          <a:srgbClr val="707174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6739682"/>
                  </a:ext>
                </a:extLst>
              </a:tr>
              <a:tr h="5076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Kinderbetreuungsgeld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AT" sz="1800" dirty="0">
                        <a:solidFill>
                          <a:srgbClr val="707174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6297861"/>
                  </a:ext>
                </a:extLst>
              </a:tr>
            </a:tbl>
          </a:graphicData>
        </a:graphic>
      </p:graphicFrame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64F7D8F-C987-CD9E-2269-1A761D2B3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11</a:t>
            </a:fld>
            <a:endParaRPr lang="de-AT"/>
          </a:p>
        </p:txBody>
      </p:sp>
      <p:sp>
        <p:nvSpPr>
          <p:cNvPr id="30" name="Titel 10">
            <a:extLst>
              <a:ext uri="{FF2B5EF4-FFF2-40B4-BE49-F238E27FC236}">
                <a16:creationId xmlns:a16="http://schemas.microsoft.com/office/drawing/2014/main" id="{ED4EF9FD-AD39-4681-BE91-014A0E3BD7AC}"/>
              </a:ext>
            </a:extLst>
          </p:cNvPr>
          <p:cNvSpPr txBox="1">
            <a:spLocks/>
          </p:cNvSpPr>
          <p:nvPr/>
        </p:nvSpPr>
        <p:spPr>
          <a:xfrm>
            <a:off x="479376" y="299924"/>
            <a:ext cx="5400600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EINKOMMENSBERECHNUNG</a:t>
            </a:r>
          </a:p>
        </p:txBody>
      </p:sp>
    </p:spTree>
    <p:extLst>
      <p:ext uri="{BB962C8B-B14F-4D97-AF65-F5344CB8AC3E}">
        <p14:creationId xmlns:p14="http://schemas.microsoft.com/office/powerpoint/2010/main" val="96573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C412C5-289A-BF62-3324-27E208179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12</a:t>
            </a:fld>
            <a:endParaRPr lang="de-AT"/>
          </a:p>
        </p:txBody>
      </p:sp>
      <p:sp>
        <p:nvSpPr>
          <p:cNvPr id="16" name="Titel 10">
            <a:extLst>
              <a:ext uri="{FF2B5EF4-FFF2-40B4-BE49-F238E27FC236}">
                <a16:creationId xmlns:a16="http://schemas.microsoft.com/office/drawing/2014/main" id="{D793265E-4EDE-4877-BAE0-C559E5A50CE7}"/>
              </a:ext>
            </a:extLst>
          </p:cNvPr>
          <p:cNvSpPr txBox="1">
            <a:spLocks/>
          </p:cNvSpPr>
          <p:nvPr/>
        </p:nvSpPr>
        <p:spPr>
          <a:xfrm>
            <a:off x="479376" y="299924"/>
            <a:ext cx="4968552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AT" sz="19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771A85A-D04E-46CC-91A5-77C9DFB29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463861" y="299924"/>
            <a:ext cx="4032449" cy="53672"/>
          </a:xfrm>
        </p:spPr>
        <p:txBody>
          <a:bodyPr>
            <a:normAutofit fontScale="90000"/>
          </a:bodyPr>
          <a:lstStyle/>
          <a:p>
            <a:br>
              <a:rPr lang="de-AT" sz="31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de-AT" sz="31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AT" sz="31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Einkommensgrenzen </a:t>
            </a:r>
            <a:br>
              <a:rPr lang="de-AT" sz="3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AT" sz="27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(Miete)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8E8E23F-87A2-4767-9D2E-6975A60C7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016" y="922434"/>
            <a:ext cx="4718791" cy="357097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21DC63F-AEA9-43F1-8BA6-43C051F18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3573016"/>
            <a:ext cx="5772150" cy="199186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F0AFF88-5B1E-C7A7-B0BC-346896B95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344" y="1474276"/>
            <a:ext cx="4709527" cy="16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14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64F7D8F-C987-CD9E-2269-1A761D2B3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13</a:t>
            </a:fld>
            <a:endParaRPr lang="de-AT"/>
          </a:p>
        </p:txBody>
      </p:sp>
      <p:sp>
        <p:nvSpPr>
          <p:cNvPr id="30" name="Titel 10">
            <a:extLst>
              <a:ext uri="{FF2B5EF4-FFF2-40B4-BE49-F238E27FC236}">
                <a16:creationId xmlns:a16="http://schemas.microsoft.com/office/drawing/2014/main" id="{ED4EF9FD-AD39-4681-BE91-014A0E3BD7AC}"/>
              </a:ext>
            </a:extLst>
          </p:cNvPr>
          <p:cNvSpPr txBox="1">
            <a:spLocks/>
          </p:cNvSpPr>
          <p:nvPr/>
        </p:nvSpPr>
        <p:spPr>
          <a:xfrm>
            <a:off x="1251784" y="587955"/>
            <a:ext cx="5400600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Vorläufige Mietenkalkulation</a:t>
            </a:r>
          </a:p>
        </p:txBody>
      </p:sp>
      <p:graphicFrame>
        <p:nvGraphicFramePr>
          <p:cNvPr id="8" name="Tabelle 4">
            <a:extLst>
              <a:ext uri="{FF2B5EF4-FFF2-40B4-BE49-F238E27FC236}">
                <a16:creationId xmlns:a16="http://schemas.microsoft.com/office/drawing/2014/main" id="{41E56F85-847F-4C58-81C4-1A1F25D0C2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800214"/>
              </p:ext>
            </p:extLst>
          </p:nvPr>
        </p:nvGraphicFramePr>
        <p:xfrm>
          <a:off x="1184907" y="1772816"/>
          <a:ext cx="9332911" cy="2016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4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63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6374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b="1" kern="12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BEISPIEL EINER ANFANGSMIETE IM 1. JAHR (SCHÄTZKOSTEN), Stand 5/2026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AT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AT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AT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4202371"/>
                  </a:ext>
                </a:extLst>
              </a:tr>
              <a:tr h="4832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AT" sz="400" b="0" kern="12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de-AT" sz="1600" b="0" kern="120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Wohngröße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Kaltmiete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Nebenkosten*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UST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ges. monatl.</a:t>
                      </a:r>
                      <a:r>
                        <a:rPr lang="de-AT" sz="1600" b="0" baseline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Kosten</a:t>
                      </a:r>
                      <a:endParaRPr lang="de-AT" sz="1600" b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283"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Zimmer (50</a:t>
                      </a:r>
                      <a:r>
                        <a:rPr lang="de-AT" sz="1600" b="0" baseline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m²)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€ 372,50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€ 170,--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€ 58,--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€ 600,50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283"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Zimmer (65</a:t>
                      </a:r>
                      <a:r>
                        <a:rPr lang="de-AT" sz="1600" b="0" baseline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m²)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€ 484,25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€ 221,--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€ 75,--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€ 780,25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feld 8">
            <a:extLst>
              <a:ext uri="{FF2B5EF4-FFF2-40B4-BE49-F238E27FC236}">
                <a16:creationId xmlns:a16="http://schemas.microsoft.com/office/drawing/2014/main" id="{54050145-7361-4B11-BD1E-8C66AFBDCB3F}"/>
              </a:ext>
            </a:extLst>
          </p:cNvPr>
          <p:cNvSpPr txBox="1"/>
          <p:nvPr/>
        </p:nvSpPr>
        <p:spPr>
          <a:xfrm>
            <a:off x="1251784" y="4293096"/>
            <a:ext cx="73920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Miete aus den Baukosten erhöht sich p.a. um 2,5% (lt. Zusicherung des Landes Salzburg)</a:t>
            </a:r>
          </a:p>
          <a:p>
            <a:r>
              <a:rPr lang="de-AT" sz="14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Wohnbeihilfe möglich </a:t>
            </a:r>
          </a:p>
          <a:p>
            <a:r>
              <a:rPr lang="de-AT" sz="14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Kaution vor Bezug: 3 Bruttomonatsmieten</a:t>
            </a:r>
            <a:br>
              <a:rPr lang="de-AT" sz="14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AT" sz="11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den Nebenkosten sind Betriebs-, Heiz-, Verwaltungs- und Instandhaltungskosten enthalten</a:t>
            </a:r>
          </a:p>
          <a:p>
            <a:endParaRPr lang="de-AT" sz="11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Beim betreuten Wohnen – zzgl. Betreuungsentgelt für Caritas</a:t>
            </a:r>
          </a:p>
        </p:txBody>
      </p:sp>
    </p:spTree>
    <p:extLst>
      <p:ext uri="{BB962C8B-B14F-4D97-AF65-F5344CB8AC3E}">
        <p14:creationId xmlns:p14="http://schemas.microsoft.com/office/powerpoint/2010/main" val="398124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64F7D8F-C987-CD9E-2269-1A761D2B3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14</a:t>
            </a:fld>
            <a:endParaRPr lang="de-AT"/>
          </a:p>
        </p:txBody>
      </p:sp>
      <p:sp>
        <p:nvSpPr>
          <p:cNvPr id="30" name="Titel 10">
            <a:extLst>
              <a:ext uri="{FF2B5EF4-FFF2-40B4-BE49-F238E27FC236}">
                <a16:creationId xmlns:a16="http://schemas.microsoft.com/office/drawing/2014/main" id="{ED4EF9FD-AD39-4681-BE91-014A0E3BD7AC}"/>
              </a:ext>
            </a:extLst>
          </p:cNvPr>
          <p:cNvSpPr txBox="1">
            <a:spLocks/>
          </p:cNvSpPr>
          <p:nvPr/>
        </p:nvSpPr>
        <p:spPr>
          <a:xfrm>
            <a:off x="479376" y="299924"/>
            <a:ext cx="5400600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WOHNBEIHILFE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FCB05094-C36E-4C3C-896D-FA2E1CE43DD0}"/>
              </a:ext>
            </a:extLst>
          </p:cNvPr>
          <p:cNvSpPr/>
          <p:nvPr/>
        </p:nvSpPr>
        <p:spPr>
          <a:xfrm>
            <a:off x="924335" y="1276499"/>
            <a:ext cx="1021222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Blip>
                <a:blip r:embed="rId2"/>
              </a:buBlip>
            </a:pP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MieterInnen mit geringen Einkommen/geringer Pension</a:t>
            </a:r>
          </a:p>
          <a:p>
            <a:pPr marL="285750" indent="-285750">
              <a:buBlip>
                <a:blip r:embed="rId2"/>
              </a:buBlip>
            </a:pPr>
            <a:endParaRPr lang="de-AT" sz="16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nicht rückzahlbarer Zuschuss vom Land Salzburg</a:t>
            </a:r>
          </a:p>
          <a:p>
            <a:pPr marL="285750" indent="-285750">
              <a:buBlip>
                <a:blip r:embed="rId2"/>
              </a:buBlip>
            </a:pPr>
            <a:endParaRPr lang="de-AT" sz="16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 Wohnbeihilfe wird höchstens für die Dauer eines Jahres gewährt und wird senkend auf die vorgeschriebene Miete angerechnet</a:t>
            </a:r>
          </a:p>
          <a:p>
            <a:pPr marL="285750" indent="-285750">
              <a:buBlip>
                <a:blip r:embed="rId2"/>
              </a:buBlip>
            </a:pPr>
            <a:endParaRPr lang="de-AT" sz="16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keine Wohnbeihilfe für Betreuungsentgelt, Betriebs- und Verwaltungskosten, Heiz- und Warmwasserkosten, Steuern, etc. 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endParaRPr lang="de-AT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ABB6413-D677-72BC-0642-BA7490002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683" y="3645024"/>
            <a:ext cx="9354585" cy="204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BF2180E-EB2E-0460-FBEE-785CAED31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15</a:t>
            </a:fld>
            <a:endParaRPr lang="de-AT"/>
          </a:p>
        </p:txBody>
      </p:sp>
      <p:sp>
        <p:nvSpPr>
          <p:cNvPr id="4" name="Titel 10">
            <a:extLst>
              <a:ext uri="{FF2B5EF4-FFF2-40B4-BE49-F238E27FC236}">
                <a16:creationId xmlns:a16="http://schemas.microsoft.com/office/drawing/2014/main" id="{EF945182-90BB-A71D-C359-EB56D980ACA8}"/>
              </a:ext>
            </a:extLst>
          </p:cNvPr>
          <p:cNvSpPr txBox="1">
            <a:spLocks/>
          </p:cNvSpPr>
          <p:nvPr/>
        </p:nvSpPr>
        <p:spPr>
          <a:xfrm>
            <a:off x="3863752" y="299924"/>
            <a:ext cx="4032399" cy="551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weiterer Zeitplan 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D5E9619-14AD-E1EF-16E5-744925D2B1BB}"/>
              </a:ext>
            </a:extLst>
          </p:cNvPr>
          <p:cNvSpPr txBox="1"/>
          <p:nvPr/>
        </p:nvSpPr>
        <p:spPr>
          <a:xfrm>
            <a:off x="1775520" y="1340768"/>
            <a:ext cx="914499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Vorentwurf/Entwurf			Sommer 2026</a:t>
            </a:r>
          </a:p>
          <a:p>
            <a:endParaRPr lang="de-AT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Einreichung 				Herbst 2026</a:t>
            </a:r>
          </a:p>
          <a:p>
            <a:endParaRPr lang="de-AT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Bauverhandlung, Ausschreibung 		Herbst/Winter 2026/2027</a:t>
            </a:r>
            <a:b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de-AT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Vergabe, Zusicherung WBF 		Frühjahr 2027</a:t>
            </a:r>
            <a:b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de-AT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Umbau Hildegardzentrum 1.0 		Herbst/Frühjahr 2027/2028</a:t>
            </a:r>
            <a:b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de-AT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Baubeginn 				Frühjahr 2028</a:t>
            </a:r>
          </a:p>
          <a:p>
            <a:endParaRPr lang="de-AT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Fertigstellung 				Frühjahr 2029</a:t>
            </a:r>
            <a:b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de-AT" sz="16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718564ED-1C68-498F-BD01-02AA68CCBE63}"/>
              </a:ext>
            </a:extLst>
          </p:cNvPr>
          <p:cNvSpPr/>
          <p:nvPr/>
        </p:nvSpPr>
        <p:spPr>
          <a:xfrm>
            <a:off x="5818580" y="0"/>
            <a:ext cx="6373420" cy="5398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4343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Larissa">
  <a:themeElements>
    <a:clrScheme name="Colors (real estate presentatio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8D727"/>
      </a:accent1>
      <a:accent2>
        <a:srgbClr val="FAF0A7"/>
      </a:accent2>
      <a:accent3>
        <a:srgbClr val="707174"/>
      </a:accent3>
      <a:accent4>
        <a:srgbClr val="3C4794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IMAT OSTERREICH">
      <a:majorFont>
        <a:latin typeface="Overpass"/>
        <a:ea typeface=""/>
        <a:cs typeface=""/>
      </a:majorFont>
      <a:minorFont>
        <a:latin typeface="Overpas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Larissa">
  <a:themeElements>
    <a:clrScheme name="Colors (real estate presentatio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8D727"/>
      </a:accent1>
      <a:accent2>
        <a:srgbClr val="FAF0A7"/>
      </a:accent2>
      <a:accent3>
        <a:srgbClr val="707174"/>
      </a:accent3>
      <a:accent4>
        <a:srgbClr val="3C4794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IMAT OSTERREICH">
      <a:majorFont>
        <a:latin typeface="Overpass"/>
        <a:ea typeface=""/>
        <a:cs typeface=""/>
      </a:majorFont>
      <a:minorFont>
        <a:latin typeface="Overpas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0</TotalTime>
  <Words>382</Words>
  <Application>Microsoft Macintosh PowerPoint</Application>
  <PresentationFormat>Breitbild</PresentationFormat>
  <Paragraphs>99</Paragraphs>
  <Slides>15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15</vt:i4>
      </vt:variant>
    </vt:vector>
  </HeadingPairs>
  <TitlesOfParts>
    <vt:vector size="25" baseType="lpstr">
      <vt:lpstr>Tahoma</vt:lpstr>
      <vt:lpstr>Overpass</vt:lpstr>
      <vt:lpstr>Calibri Light</vt:lpstr>
      <vt:lpstr>Roboto</vt:lpstr>
      <vt:lpstr>Symbol</vt:lpstr>
      <vt:lpstr>Calibri</vt:lpstr>
      <vt:lpstr>Arial</vt:lpstr>
      <vt:lpstr>Larissa</vt:lpstr>
      <vt:lpstr>Benutzerdefiniertes Design</vt:lpstr>
      <vt:lpstr>1_Larissa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Beispielgrundriss: 2-Zimmer Wohnung Wohnfläche ca. 49 m² </vt:lpstr>
      <vt:lpstr>Beispielgrundriss: 3-Zimmer Wohnung Wohnfläche ca. 61 m²  </vt:lpstr>
      <vt:lpstr>PowerPoint-Präsentation</vt:lpstr>
      <vt:lpstr>PowerPoint-Präsentation</vt:lpstr>
      <vt:lpstr>PowerPoint-Präsentation</vt:lpstr>
      <vt:lpstr>  Einkommensgrenzen  (Miete) </vt:lpstr>
      <vt:lpstr>PowerPoint-Präsentation</vt:lpstr>
      <vt:lpstr>PowerPoint-Präsentation</vt:lpstr>
      <vt:lpstr>PowerPoint-Präsentation</vt:lpstr>
    </vt:vector>
  </TitlesOfParts>
  <Company>Heimat Österreich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Schnöll Daniela</dc:creator>
  <cp:lastModifiedBy>Windischbauer Susanne</cp:lastModifiedBy>
  <cp:revision>462</cp:revision>
  <cp:lastPrinted>2026-06-09T06:50:11Z</cp:lastPrinted>
  <dcterms:created xsi:type="dcterms:W3CDTF">2014-06-02T13:10:50Z</dcterms:created>
  <dcterms:modified xsi:type="dcterms:W3CDTF">2026-07-07T11:37:02Z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